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2"/>
  </p:notesMasterIdLst>
  <p:sldIdLst>
    <p:sldId id="256" r:id="rId2"/>
    <p:sldId id="277" r:id="rId3"/>
    <p:sldId id="278" r:id="rId4"/>
    <p:sldId id="279" r:id="rId5"/>
    <p:sldId id="280" r:id="rId6"/>
    <p:sldId id="281" r:id="rId7"/>
    <p:sldId id="282" r:id="rId8"/>
    <p:sldId id="283" r:id="rId9"/>
    <p:sldId id="284" r:id="rId10"/>
    <p:sldId id="285" r:id="rId11"/>
    <p:sldId id="286" r:id="rId12"/>
    <p:sldId id="287" r:id="rId13"/>
    <p:sldId id="288" r:id="rId14"/>
    <p:sldId id="289" r:id="rId15"/>
    <p:sldId id="290" r:id="rId16"/>
    <p:sldId id="291" r:id="rId17"/>
    <p:sldId id="292" r:id="rId18"/>
    <p:sldId id="293" r:id="rId19"/>
    <p:sldId id="294" r:id="rId20"/>
    <p:sldId id="295" r:id="rId21"/>
    <p:sldId id="296" r:id="rId22"/>
    <p:sldId id="297" r:id="rId23"/>
    <p:sldId id="298" r:id="rId24"/>
    <p:sldId id="299" r:id="rId25"/>
    <p:sldId id="300" r:id="rId26"/>
    <p:sldId id="301" r:id="rId27"/>
    <p:sldId id="302" r:id="rId28"/>
    <p:sldId id="303" r:id="rId29"/>
    <p:sldId id="304" r:id="rId30"/>
    <p:sldId id="305" r:id="rId31"/>
    <p:sldId id="306" r:id="rId32"/>
    <p:sldId id="307" r:id="rId33"/>
    <p:sldId id="308" r:id="rId34"/>
    <p:sldId id="309" r:id="rId35"/>
    <p:sldId id="310" r:id="rId36"/>
    <p:sldId id="311" r:id="rId37"/>
    <p:sldId id="274" r:id="rId38"/>
    <p:sldId id="276" r:id="rId39"/>
    <p:sldId id="275" r:id="rId40"/>
    <p:sldId id="261" r:id="rId4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hannon Quinn" initials="SQ" lastIdx="0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110"/>
    <p:restoredTop sz="77792"/>
  </p:normalViewPr>
  <p:slideViewPr>
    <p:cSldViewPr snapToGrid="0" snapToObjects="1">
      <p:cViewPr varScale="1">
        <p:scale>
          <a:sx n="75" d="100"/>
          <a:sy n="75" d="100"/>
        </p:scale>
        <p:origin x="192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heme" Target="theme/theme1.xml"/><Relationship Id="rId47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notesMaster" Target="notesMasters/notesMaster1.xml"/><Relationship Id="rId43" Type="http://schemas.openxmlformats.org/officeDocument/2006/relationships/commentAuthors" Target="commentAuthors.xml"/><Relationship Id="rId44" Type="http://schemas.openxmlformats.org/officeDocument/2006/relationships/presProps" Target="presProps.xml"/><Relationship Id="rId4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FDCB19-D9D4-924A-B86C-6BD99E8FF0CC}" type="datetimeFigureOut">
              <a:rPr lang="en-US" smtClean="0"/>
              <a:t>10/21/17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0F3DF1-AE44-3246-9A38-D824A9ADAB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961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Gaussian bumps (red) around six data points (blue dots)—they</a:t>
            </a:r>
            <a:r>
              <a:rPr lang="en-US" baseline="0" dirty="0" smtClean="0"/>
              <a:t> sum to the blue curve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0F3DF1-AE44-3246-9A38-D824A9ADABF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4635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19FB2-3AAB-4D03-B13A-2960828C78E3}" type="datetimeFigureOut">
              <a:rPr lang="en-US" dirty="0"/>
              <a:t>10/21/17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0C674-7DFC-42FE-B9CD-82963CDB1557}" type="datetimeFigureOut">
              <a:rPr lang="en-US" dirty="0"/>
              <a:t>10/21/17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6456F-F47D-4F25-8053-2A695DA0CA7D}" type="datetimeFigureOut">
              <a:rPr lang="en-US" dirty="0"/>
              <a:t>10/21/17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C7379-69CC-4837-9905-BEBA22830C8A}" type="datetimeFigureOut">
              <a:rPr lang="en-US" dirty="0"/>
              <a:t>10/21/17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B8B7E-8AEE-4F10-BFEE-C999AD004D36}" type="datetimeFigureOut">
              <a:rPr lang="en-US" dirty="0"/>
              <a:t>10/21/17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8F3F9-58BC-440B-B37B-805B9055EF92}" type="datetimeFigureOut">
              <a:rPr lang="en-US" dirty="0"/>
              <a:t>10/21/17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A53AF-48EA-489D-8260-9DCAB666386A}" type="datetimeFigureOut">
              <a:rPr lang="en-US" dirty="0"/>
              <a:t>10/21/17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D02AE-B9A4-47BD-AF8E-97E16144138B}" type="datetimeFigureOut">
              <a:rPr lang="en-US" dirty="0"/>
              <a:t>10/21/17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FD78B-DB02-4362-BCDC-98A55456977C}" type="datetimeFigureOut">
              <a:rPr lang="en-US" dirty="0"/>
              <a:t>10/21/17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16976-5D93-46E4-A98A-FAD63E4D0EA8}" type="datetimeFigureOut">
              <a:rPr lang="en-US" dirty="0"/>
              <a:t>10/21/17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9F4F5-F4D2-4D2A-AB60-88D37ADCB869}" type="datetimeFigureOut">
              <a:rPr lang="en-US" dirty="0"/>
              <a:t>10/21/17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BC6CE-6D1E-47E5-8859-F31AC5380EB2}" type="datetimeFigureOut">
              <a:rPr lang="en-US" dirty="0"/>
              <a:t>10/21/17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4E7C4-4DA4-404D-9965-B13F2DD7D8BF}" type="datetimeFigureOut">
              <a:rPr lang="en-US" dirty="0"/>
              <a:t>10/21/17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FB7AA-4A53-424F-AD41-70827B6504BA}" type="datetimeFigureOut">
              <a:rPr lang="en-US" dirty="0"/>
              <a:t>10/21/17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84882-FB12-4BC8-9960-9AD8104D7FAE}" type="datetimeFigureOut">
              <a:rPr lang="en-US" dirty="0"/>
              <a:t>10/21/17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1BD23-6E54-4D9D-AD88-A2813C73CC25}" type="datetimeFigureOut">
              <a:rPr lang="en-US" dirty="0"/>
              <a:t>10/21/17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1A834-4F3C-4AF9-9C74-05EC35A0F292}" type="datetimeFigureOut">
              <a:rPr lang="en-US" dirty="0"/>
              <a:t>10/21/17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51CF1133-3259-4C45-BABA-5B62D9C6F78D}" type="datetimeFigureOut">
              <a:rPr lang="en-US" dirty="0"/>
              <a:t>10/21/17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44.png"/><Relationship Id="rId6" Type="http://schemas.openxmlformats.org/officeDocument/2006/relationships/image" Target="../media/image45.png"/><Relationship Id="rId7" Type="http://schemas.openxmlformats.org/officeDocument/2006/relationships/image" Target="../media/image46.png"/><Relationship Id="rId8" Type="http://schemas.openxmlformats.org/officeDocument/2006/relationships/image" Target="../media/image47.png"/><Relationship Id="rId9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Relationship Id="rId3" Type="http://schemas.openxmlformats.org/officeDocument/2006/relationships/image" Target="../media/image54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Relationship Id="rId3" Type="http://schemas.openxmlformats.org/officeDocument/2006/relationships/image" Target="../media/image5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Relationship Id="rId3" Type="http://schemas.openxmlformats.org/officeDocument/2006/relationships/image" Target="../media/image6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4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4" Type="http://schemas.openxmlformats.org/officeDocument/2006/relationships/image" Target="../media/image64.png"/><Relationship Id="rId5" Type="http://schemas.openxmlformats.org/officeDocument/2006/relationships/image" Target="../media/image68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4" Type="http://schemas.openxmlformats.org/officeDocument/2006/relationships/image" Target="../media/image70.png"/><Relationship Id="rId5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stat.cmu.edu/~larry/all-of-nonpar/index.html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12.png"/><Relationship Id="rId9" Type="http://schemas.openxmlformats.org/officeDocument/2006/relationships/image" Target="../media/image13.png"/><Relationship Id="rId10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Kernel Methods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CSCI 4360/6360 Data Science </a:t>
            </a:r>
            <a:r>
              <a:rPr lang="en-US" dirty="0" smtClean="0"/>
              <a:t>II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0017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Kernel Density Estimation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5"/>
            <a:ext cx="7431519" cy="4351338"/>
          </a:xfrm>
        </p:spPr>
        <p:txBody>
          <a:bodyPr/>
          <a:lstStyle/>
          <a:p>
            <a:r>
              <a:rPr lang="en-US" dirty="0" smtClean="0"/>
              <a:t>Histograms are “blocky” estimates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Kernel density estimate, aka “</a:t>
            </a:r>
            <a:r>
              <a:rPr lang="en-US" dirty="0" err="1" smtClean="0"/>
              <a:t>Parzen</a:t>
            </a:r>
            <a:r>
              <a:rPr lang="en-US" dirty="0" smtClean="0"/>
              <a:t> / moving window” method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984" y="2417481"/>
            <a:ext cx="4991100" cy="1079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2867" y="1129242"/>
            <a:ext cx="3343389" cy="257647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1519" y="3983798"/>
            <a:ext cx="3334737" cy="261597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984" y="4769117"/>
            <a:ext cx="5486400" cy="107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527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Kernel Density Estimation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More generally:</a:t>
                </a:r>
              </a:p>
              <a:p>
                <a:endParaRPr lang="en-US" dirty="0"/>
              </a:p>
              <a:p>
                <a:endParaRPr lang="en-US" dirty="0" smtClean="0"/>
              </a:p>
              <a:p>
                <a:endParaRPr lang="en-US" dirty="0"/>
              </a:p>
              <a:p>
                <a:endParaRPr lang="en-US" dirty="0" smtClean="0"/>
              </a:p>
              <a:p>
                <a:r>
                  <a:rPr lang="en-US" i="1" dirty="0" smtClean="0"/>
                  <a:t>K</a:t>
                </a:r>
                <a:r>
                  <a:rPr lang="en-US" dirty="0" smtClean="0"/>
                  <a:t> is the kernel function (not to be confused with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𝜑</m:t>
                    </m:r>
                  </m:oMath>
                </a14:m>
                <a:r>
                  <a:rPr lang="en-US" i="1" dirty="0" smtClean="0"/>
                  <a:t> </a:t>
                </a:r>
                <a:r>
                  <a:rPr lang="en-US" dirty="0" smtClean="0"/>
                  <a:t>from Kernel PCA)</a:t>
                </a:r>
              </a:p>
              <a:p>
                <a:r>
                  <a:rPr lang="en-US" dirty="0" smtClean="0"/>
                  <a:t>Embodies any number of possible kernel functions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/>
          <p:cNvGrpSpPr/>
          <p:nvPr/>
        </p:nvGrpSpPr>
        <p:grpSpPr>
          <a:xfrm>
            <a:off x="3510633" y="2443426"/>
            <a:ext cx="5452533" cy="1608667"/>
            <a:chOff x="5418667" y="1236133"/>
            <a:chExt cx="5452533" cy="1608667"/>
          </a:xfrm>
        </p:grpSpPr>
        <p:sp>
          <p:nvSpPr>
            <p:cNvPr id="5" name="Rounded Rectangle 4"/>
            <p:cNvSpPr/>
            <p:nvPr/>
          </p:nvSpPr>
          <p:spPr>
            <a:xfrm>
              <a:off x="5418667" y="1236133"/>
              <a:ext cx="5452533" cy="160866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61000" y="1282700"/>
              <a:ext cx="5334000" cy="13335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95200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Kernel Density Estimation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Places small “bumps” at each data point, determined by </a:t>
            </a:r>
            <a:r>
              <a:rPr lang="en-US" i="1" dirty="0" smtClean="0"/>
              <a:t>K</a:t>
            </a:r>
            <a:endParaRPr lang="en-US" dirty="0" smtClean="0"/>
          </a:p>
          <a:p>
            <a:r>
              <a:rPr lang="en-US" dirty="0" smtClean="0"/>
              <a:t>Estimator itself consists of a [normalized] “sum of bumps”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Where points are denser, density estimate will be higher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78833"/>
            <a:ext cx="12192000" cy="2044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812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Kernels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5"/>
            <a:ext cx="4806667" cy="4351338"/>
          </a:xfrm>
        </p:spPr>
        <p:txBody>
          <a:bodyPr/>
          <a:lstStyle/>
          <a:p>
            <a:r>
              <a:rPr lang="en-US" dirty="0" smtClean="0"/>
              <a:t>Any function that satisfies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err="1" smtClean="0"/>
              <a:t>SciPy</a:t>
            </a:r>
            <a:r>
              <a:rPr lang="en-US" dirty="0" smtClean="0"/>
              <a:t> has a </a:t>
            </a:r>
            <a:r>
              <a:rPr lang="en-US" b="1" dirty="0" smtClean="0"/>
              <a:t>ton</a:t>
            </a:r>
          </a:p>
          <a:p>
            <a:pPr lvl="1"/>
            <a:r>
              <a:rPr lang="en-US" dirty="0" smtClean="0"/>
              <a:t>See “</a:t>
            </a:r>
            <a:r>
              <a:rPr lang="en-US" dirty="0" err="1" smtClean="0"/>
              <a:t>signal.get_window</a:t>
            </a:r>
            <a:r>
              <a:rPr lang="en-US" dirty="0" smtClean="0"/>
              <a:t>”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9079" y="2443163"/>
            <a:ext cx="2870200" cy="1714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00816"/>
            <a:ext cx="5637425" cy="277974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2045" y="300816"/>
            <a:ext cx="6265333" cy="277438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300413"/>
            <a:ext cx="3003070" cy="3311542"/>
          </a:xfrm>
          <a:prstGeom prst="rect">
            <a:avLst/>
          </a:prstGeom>
        </p:spPr>
      </p:pic>
      <p:sp>
        <p:nvSpPr>
          <p:cNvPr id="8" name="Rounded Rectangular Callout 7"/>
          <p:cNvSpPr/>
          <p:nvPr/>
        </p:nvSpPr>
        <p:spPr>
          <a:xfrm>
            <a:off x="9327670" y="4157663"/>
            <a:ext cx="2465022" cy="1667405"/>
          </a:xfrm>
          <a:prstGeom prst="wedgeRoundRectCallout">
            <a:avLst>
              <a:gd name="adj1" fmla="val -24141"/>
              <a:gd name="adj2" fmla="val -9299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Finite support: only need </a:t>
            </a:r>
            <a:r>
              <a:rPr lang="en-US" smtClean="0"/>
              <a:t>local points to compute estimate</a:t>
            </a:r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1435" y="3349634"/>
            <a:ext cx="3632200" cy="3213100"/>
          </a:xfrm>
          <a:prstGeom prst="rect">
            <a:avLst/>
          </a:prstGeom>
        </p:spPr>
      </p:pic>
      <p:sp>
        <p:nvSpPr>
          <p:cNvPr id="10" name="Rounded Rectangular Callout 9"/>
          <p:cNvSpPr/>
          <p:nvPr/>
        </p:nvSpPr>
        <p:spPr>
          <a:xfrm>
            <a:off x="9556270" y="4152304"/>
            <a:ext cx="2465022" cy="1667405"/>
          </a:xfrm>
          <a:prstGeom prst="wedgeRoundRectCallout">
            <a:avLst>
              <a:gd name="adj1" fmla="val -24141"/>
              <a:gd name="adj2" fmla="val -9299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Infinite support: need all points to compute estimate. </a:t>
            </a:r>
            <a:r>
              <a:rPr lang="en-US" b="1" dirty="0" smtClean="0"/>
              <a:t>But quite popular.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067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animBg="1"/>
      <p:bldP spid="8" grpId="1" animBg="1"/>
      <p:bldP spid="1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Choice of kernel bandwidth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073" b="51646"/>
          <a:stretch/>
        </p:blipFill>
        <p:spPr>
          <a:xfrm>
            <a:off x="3236974" y="1345432"/>
            <a:ext cx="2740494" cy="260003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927" b="51646"/>
          <a:stretch/>
        </p:blipFill>
        <p:spPr>
          <a:xfrm>
            <a:off x="5977468" y="1345433"/>
            <a:ext cx="2977559" cy="260003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927" t="48354"/>
          <a:stretch/>
        </p:blipFill>
        <p:spPr>
          <a:xfrm>
            <a:off x="5977468" y="3945468"/>
            <a:ext cx="2977559" cy="277706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354" r="52073"/>
          <a:stretch/>
        </p:blipFill>
        <p:spPr>
          <a:xfrm>
            <a:off x="3236973" y="3945468"/>
            <a:ext cx="2740495" cy="2777064"/>
          </a:xfrm>
          <a:prstGeom prst="rect">
            <a:avLst/>
          </a:prstGeom>
        </p:spPr>
      </p:pic>
      <p:sp>
        <p:nvSpPr>
          <p:cNvPr id="8" name="Rounded Rectangular Callout 7"/>
          <p:cNvSpPr/>
          <p:nvPr/>
        </p:nvSpPr>
        <p:spPr>
          <a:xfrm>
            <a:off x="259415" y="1903678"/>
            <a:ext cx="2349673" cy="1828800"/>
          </a:xfrm>
          <a:prstGeom prst="wedgeRoundRectCallout">
            <a:avLst>
              <a:gd name="adj1" fmla="val 66368"/>
              <a:gd name="adj2" fmla="val -1157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The </a:t>
            </a:r>
            <a:r>
              <a:rPr lang="en-US" b="1" dirty="0" smtClean="0"/>
              <a:t>Bart-Simpson Density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517015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Histograms versus KDE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81667"/>
            <a:ext cx="12192000" cy="4870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313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KNN Density Estimation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120000" y="1825624"/>
                <a:ext cx="102338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Recall</a:t>
                </a:r>
              </a:p>
              <a:p>
                <a:pPr lvl="1"/>
                <a:r>
                  <a:rPr lang="en-US" dirty="0" smtClean="0"/>
                  <a:t>Histograms</a:t>
                </a:r>
              </a:p>
              <a:p>
                <a:pPr lvl="1"/>
                <a:r>
                  <a:rPr lang="en-US" dirty="0" smtClean="0"/>
                  <a:t>KDE</a:t>
                </a:r>
              </a:p>
              <a:p>
                <a:endParaRPr lang="en-US" dirty="0"/>
              </a:p>
              <a:p>
                <a:r>
                  <a:rPr lang="en-US" dirty="0" smtClean="0"/>
                  <a:t>Fix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latin typeface="Cambria Math" charset="0"/>
                        <a:ea typeface="Cambria Math" charset="0"/>
                        <a:cs typeface="Cambria Math" charset="0"/>
                      </a:rPr>
                      <m:t>Δ</m:t>
                    </m:r>
                  </m:oMath>
                </a14:m>
                <a:r>
                  <a:rPr lang="en-US" dirty="0" smtClean="0"/>
                  <a:t>, estimate number of points within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latin typeface="Cambria Math" charset="0"/>
                        <a:ea typeface="Cambria Math" charset="0"/>
                        <a:cs typeface="Cambria Math" charset="0"/>
                      </a:rPr>
                      <m:t>Δ</m:t>
                    </m:r>
                  </m:oMath>
                </a14:m>
                <a:r>
                  <a:rPr lang="en-US" dirty="0" smtClean="0"/>
                  <a:t> of </a:t>
                </a:r>
                <a:r>
                  <a:rPr lang="en-US" i="1" dirty="0" smtClean="0"/>
                  <a:t>x</a:t>
                </a:r>
                <a:r>
                  <a:rPr lang="en-US" dirty="0" smtClean="0"/>
                  <a:t> (</a:t>
                </a:r>
                <a:r>
                  <a:rPr lang="en-US" i="1" dirty="0" err="1" smtClean="0"/>
                  <a:t>n</a:t>
                </a:r>
                <a:r>
                  <a:rPr lang="en-US" i="1" baseline="-25000" dirty="0" err="1" smtClean="0"/>
                  <a:t>i</a:t>
                </a:r>
                <a:r>
                  <a:rPr lang="en-US" dirty="0" smtClean="0"/>
                  <a:t> or </a:t>
                </a:r>
                <a:r>
                  <a:rPr lang="en-US" i="1" dirty="0" err="1" smtClean="0"/>
                  <a:t>n</a:t>
                </a:r>
                <a:r>
                  <a:rPr lang="en-US" i="1" baseline="-25000" dirty="0" err="1" smtClean="0"/>
                  <a:t>x</a:t>
                </a:r>
                <a:r>
                  <a:rPr lang="en-US" dirty="0"/>
                  <a:t>)</a:t>
                </a:r>
                <a:r>
                  <a:rPr lang="en-US" i="1" dirty="0" smtClean="0"/>
                  <a:t> </a:t>
                </a:r>
                <a:r>
                  <a:rPr lang="en-US" dirty="0" smtClean="0"/>
                  <a:t>from the data</a:t>
                </a:r>
              </a:p>
              <a:p>
                <a:r>
                  <a:rPr lang="en-US" dirty="0" smtClean="0"/>
                  <a:t>Fix </a:t>
                </a:r>
                <a:r>
                  <a:rPr lang="en-US" i="1" dirty="0" err="1" smtClean="0"/>
                  <a:t>n</a:t>
                </a:r>
                <a:r>
                  <a:rPr lang="en-US" i="1" baseline="-25000" dirty="0" err="1" smtClean="0"/>
                  <a:t>x</a:t>
                </a:r>
                <a:r>
                  <a:rPr lang="en-US" dirty="0" smtClean="0"/>
                  <a:t> = </a:t>
                </a:r>
                <a:r>
                  <a:rPr lang="en-US" i="1" dirty="0" smtClean="0"/>
                  <a:t>k</a:t>
                </a:r>
                <a:r>
                  <a:rPr lang="en-US" dirty="0" smtClean="0"/>
                  <a:t>, estimate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latin typeface="Cambria Math" charset="0"/>
                        <a:ea typeface="Cambria Math" charset="0"/>
                        <a:cs typeface="Cambria Math" charset="0"/>
                      </a:rPr>
                      <m:t>Δ</m:t>
                    </m:r>
                  </m:oMath>
                </a14:m>
                <a:r>
                  <a:rPr lang="en-US" dirty="0" smtClean="0"/>
                  <a:t> from data (volume of ball around </a:t>
                </a:r>
                <a:r>
                  <a:rPr lang="en-US" i="1" dirty="0" smtClean="0"/>
                  <a:t>x</a:t>
                </a:r>
                <a:r>
                  <a:rPr lang="en-US" dirty="0" smtClean="0"/>
                  <a:t> with </a:t>
                </a:r>
                <a:r>
                  <a:rPr lang="en-US" i="1" dirty="0" smtClean="0"/>
                  <a:t>k</a:t>
                </a:r>
                <a:r>
                  <a:rPr lang="en-US" dirty="0" smtClean="0"/>
                  <a:t> data points)</a:t>
                </a:r>
              </a:p>
              <a:p>
                <a:endParaRPr lang="en-US" b="1" dirty="0"/>
              </a:p>
              <a:p>
                <a:r>
                  <a:rPr lang="en-US" b="1" dirty="0" smtClean="0"/>
                  <a:t>KNN Density Estimation</a:t>
                </a:r>
                <a:endParaRPr lang="en-US" b="1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20000" y="1825624"/>
                <a:ext cx="10233800" cy="5032375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9266" y="2015037"/>
            <a:ext cx="2692715" cy="62577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2500" y="2725210"/>
            <a:ext cx="1630799" cy="62577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5867" y="5589884"/>
            <a:ext cx="2730500" cy="107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995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KNN Density Estimation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1" y="1825625"/>
            <a:ext cx="4836618" cy="4351338"/>
          </a:xfrm>
        </p:spPr>
        <p:txBody>
          <a:bodyPr/>
          <a:lstStyle/>
          <a:p>
            <a:r>
              <a:rPr lang="en-US" i="1" dirty="0" smtClean="0"/>
              <a:t>k</a:t>
            </a:r>
            <a:r>
              <a:rPr lang="en-US" dirty="0" smtClean="0"/>
              <a:t> acts as a smoother</a:t>
            </a:r>
          </a:p>
          <a:p>
            <a:endParaRPr lang="en-US" i="1" dirty="0"/>
          </a:p>
          <a:p>
            <a:r>
              <a:rPr lang="en-US" dirty="0" smtClean="0"/>
              <a:t>Not very popular for density estimation</a:t>
            </a:r>
          </a:p>
          <a:p>
            <a:pPr lvl="1"/>
            <a:r>
              <a:rPr lang="en-US" dirty="0" smtClean="0"/>
              <a:t>Computationally expensive</a:t>
            </a:r>
          </a:p>
          <a:p>
            <a:pPr lvl="1"/>
            <a:r>
              <a:rPr lang="en-US" dirty="0" smtClean="0"/>
              <a:t>Estimates are poor</a:t>
            </a:r>
          </a:p>
          <a:p>
            <a:endParaRPr lang="en-US" dirty="0"/>
          </a:p>
          <a:p>
            <a:r>
              <a:rPr lang="en-US" b="1" dirty="0" smtClean="0"/>
              <a:t>But related version for classification is very popular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6618" y="1555221"/>
            <a:ext cx="6023716" cy="5002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420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KNN Classification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6713" y="1385629"/>
            <a:ext cx="8058573" cy="5472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507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KNN Classification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5583" y="1354026"/>
            <a:ext cx="7760834" cy="5503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732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Parametric Statistics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Assume some functional form (Gaussian, Bernoulli, Multinomial, logistic, linear) for</a:t>
                </a:r>
              </a:p>
              <a:p>
                <a:pPr lvl="1"/>
                <a:r>
                  <a:rPr lang="en-US" i="1" dirty="0" smtClean="0"/>
                  <a:t>P(</a:t>
                </a:r>
                <a:r>
                  <a:rPr lang="en-US" i="1" dirty="0" err="1" smtClean="0"/>
                  <a:t>X</a:t>
                </a:r>
                <a:r>
                  <a:rPr lang="en-US" i="1" baseline="-25000" dirty="0" err="1" smtClean="0"/>
                  <a:t>i</a:t>
                </a:r>
                <a:r>
                  <a:rPr lang="en-US" i="1" dirty="0" err="1" smtClean="0"/>
                  <a:t>|Y</a:t>
                </a:r>
                <a:r>
                  <a:rPr lang="en-US" i="1" dirty="0" smtClean="0"/>
                  <a:t>)</a:t>
                </a:r>
                <a:r>
                  <a:rPr lang="en-US" dirty="0" smtClean="0"/>
                  <a:t> and </a:t>
                </a:r>
                <a:r>
                  <a:rPr lang="en-US" i="1" dirty="0" smtClean="0"/>
                  <a:t>P(Y)</a:t>
                </a:r>
                <a:r>
                  <a:rPr lang="en-US" dirty="0" smtClean="0"/>
                  <a:t> as in Naïve Bayes</a:t>
                </a:r>
              </a:p>
              <a:p>
                <a:pPr lvl="1"/>
                <a:r>
                  <a:rPr lang="en-US" i="1" dirty="0" smtClean="0"/>
                  <a:t>P(Y|X)</a:t>
                </a:r>
                <a:r>
                  <a:rPr lang="en-US" dirty="0" smtClean="0"/>
                  <a:t> as in Logistic Regression</a:t>
                </a:r>
              </a:p>
              <a:p>
                <a:r>
                  <a:rPr lang="en-US" dirty="0" smtClean="0"/>
                  <a:t>Estimate parameters (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𝜇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  <m:sSup>
                      <m:sSupPr>
                        <m:ctrlP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𝜎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𝜃</m:t>
                    </m:r>
                  </m:oMath>
                </a14:m>
                <a:r>
                  <a:rPr lang="en-US" dirty="0" smtClean="0"/>
                  <a:t>, </a:t>
                </a:r>
                <a:r>
                  <a:rPr lang="en-US" i="1" dirty="0" smtClean="0"/>
                  <a:t>w</a:t>
                </a:r>
                <a:r>
                  <a:rPr lang="en-US" dirty="0" smtClean="0"/>
                  <a:t>,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𝛽</m:t>
                    </m:r>
                  </m:oMath>
                </a14:m>
                <a:r>
                  <a:rPr lang="en-US" dirty="0" smtClean="0"/>
                  <a:t>) using MLE/MAP</a:t>
                </a:r>
              </a:p>
              <a:p>
                <a:pPr lvl="1"/>
                <a:r>
                  <a:rPr lang="en-US" dirty="0" smtClean="0"/>
                  <a:t>Plug-n-chug</a:t>
                </a:r>
              </a:p>
              <a:p>
                <a:endParaRPr lang="en-US" dirty="0"/>
              </a:p>
              <a:p>
                <a:r>
                  <a:rPr lang="en-US" b="1" dirty="0" smtClean="0"/>
                  <a:t>Advantages</a:t>
                </a:r>
                <a:r>
                  <a:rPr lang="en-US" dirty="0" smtClean="0"/>
                  <a:t>: need relatively few data points to learn parameters</a:t>
                </a:r>
              </a:p>
              <a:p>
                <a:r>
                  <a:rPr lang="en-US" b="1" dirty="0" smtClean="0"/>
                  <a:t>Drawbacks</a:t>
                </a:r>
                <a:r>
                  <a:rPr lang="en-US" dirty="0" smtClean="0"/>
                  <a:t>: Strong assumptions rarely satisfied in practice</a:t>
                </a: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15837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KNN Classification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20000" y="1825625"/>
            <a:ext cx="2757734" cy="4351338"/>
          </a:xfrm>
        </p:spPr>
        <p:txBody>
          <a:bodyPr/>
          <a:lstStyle/>
          <a:p>
            <a:r>
              <a:rPr lang="en-US" i="1" dirty="0" smtClean="0"/>
              <a:t>k = 4</a:t>
            </a:r>
            <a:endParaRPr lang="en-US" dirty="0" smtClean="0"/>
          </a:p>
          <a:p>
            <a:endParaRPr lang="en-US" i="1" dirty="0"/>
          </a:p>
          <a:p>
            <a:r>
              <a:rPr lang="en-US" dirty="0" smtClean="0"/>
              <a:t>What should we predict?</a:t>
            </a:r>
          </a:p>
          <a:p>
            <a:endParaRPr lang="en-US" dirty="0"/>
          </a:p>
          <a:p>
            <a:r>
              <a:rPr lang="en-US" dirty="0" smtClean="0"/>
              <a:t>Average? Majority? </a:t>
            </a:r>
            <a:r>
              <a:rPr lang="en-US" b="1" dirty="0" smtClean="0"/>
              <a:t>Why?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7734" y="1319490"/>
            <a:ext cx="8102784" cy="5538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163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KNN Classification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Optimal classifier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KNN classifier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5109633" y="1527175"/>
            <a:ext cx="5579533" cy="1397000"/>
            <a:chOff x="5956300" y="1476375"/>
            <a:chExt cx="5579533" cy="139700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56300" y="1476375"/>
              <a:ext cx="4622800" cy="69850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92433" y="2174875"/>
              <a:ext cx="4343400" cy="698500"/>
            </a:xfrm>
            <a:prstGeom prst="rect">
              <a:avLst/>
            </a:prstGeom>
          </p:spPr>
        </p:pic>
      </p:grpSp>
      <p:grpSp>
        <p:nvGrpSpPr>
          <p:cNvPr id="11" name="Group 10"/>
          <p:cNvGrpSpPr/>
          <p:nvPr/>
        </p:nvGrpSpPr>
        <p:grpSpPr>
          <a:xfrm>
            <a:off x="4351867" y="2985823"/>
            <a:ext cx="7179733" cy="1732492"/>
            <a:chOff x="4368800" y="2924175"/>
            <a:chExt cx="7179733" cy="1732492"/>
          </a:xfrm>
        </p:grpSpPr>
        <p:sp>
          <p:nvSpPr>
            <p:cNvPr id="10" name="Rounded Rectangle 9"/>
            <p:cNvSpPr/>
            <p:nvPr/>
          </p:nvSpPr>
          <p:spPr>
            <a:xfrm>
              <a:off x="4368800" y="2924175"/>
              <a:ext cx="7179733" cy="173249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4521199" y="3059112"/>
              <a:ext cx="6934200" cy="1460500"/>
              <a:chOff x="4521199" y="3059112"/>
              <a:chExt cx="6934200" cy="1460500"/>
            </a:xfrm>
          </p:grpSpPr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21199" y="3059112"/>
                <a:ext cx="6934200" cy="787400"/>
              </a:xfrm>
              <a:prstGeom prst="rect">
                <a:avLst/>
              </a:prstGeom>
            </p:spPr>
          </p:pic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58465" y="3846512"/>
                <a:ext cx="2527300" cy="673100"/>
              </a:xfrm>
              <a:prstGeom prst="rect">
                <a:avLst/>
              </a:prstGeom>
            </p:spPr>
          </p:pic>
        </p:grpSp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966" y="5284920"/>
            <a:ext cx="4178300" cy="10795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5633" y="5338763"/>
            <a:ext cx="2095500" cy="8382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5698" y="5376467"/>
            <a:ext cx="2019300" cy="10287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5" name="Rounded Rectangular Callout 14"/>
              <p:cNvSpPr/>
              <p:nvPr/>
            </p:nvSpPr>
            <p:spPr>
              <a:xfrm>
                <a:off x="4718332" y="5102089"/>
                <a:ext cx="2609565" cy="1474923"/>
              </a:xfrm>
              <a:prstGeom prst="wedgeRoundRectCallout">
                <a:avLst>
                  <a:gd name="adj1" fmla="val -75376"/>
                  <a:gd name="adj2" fmla="val -20332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# of training points in class </a:t>
                </a:r>
                <a:r>
                  <a:rPr lang="en-US" i="1" dirty="0" smtClean="0"/>
                  <a:t>y</a:t>
                </a:r>
                <a:r>
                  <a:rPr lang="en-US" dirty="0" smtClean="0"/>
                  <a:t> that lie within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Δ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 smtClean="0"/>
                  <a:t>ball</a:t>
                </a:r>
                <a:endParaRPr lang="en-US" dirty="0"/>
              </a:p>
            </p:txBody>
          </p:sp>
        </mc:Choice>
        <mc:Fallback>
          <p:sp>
            <p:nvSpPr>
              <p:cNvPr id="15" name="Rounded Rectangular Callout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8332" y="5102089"/>
                <a:ext cx="2609565" cy="1474923"/>
              </a:xfrm>
              <a:prstGeom prst="wedgeRoundRectCallout">
                <a:avLst>
                  <a:gd name="adj1" fmla="val -75376"/>
                  <a:gd name="adj2" fmla="val -20332"/>
                  <a:gd name="adj3" fmla="val 16667"/>
                </a:avLst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ounded Rectangular Callout 15"/>
          <p:cNvSpPr/>
          <p:nvPr/>
        </p:nvSpPr>
        <p:spPr>
          <a:xfrm>
            <a:off x="438434" y="3925228"/>
            <a:ext cx="2609565" cy="1474923"/>
          </a:xfrm>
          <a:prstGeom prst="wedgeRoundRectCallout">
            <a:avLst>
              <a:gd name="adj1" fmla="val 49861"/>
              <a:gd name="adj2" fmla="val 8644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# of training points in class </a:t>
            </a:r>
            <a:r>
              <a:rPr lang="en-US" i="1" dirty="0" smtClean="0"/>
              <a:t>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8991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5" grpId="0" animBg="1"/>
      <p:bldP spid="1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1-NN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1100" y="1356124"/>
            <a:ext cx="7289800" cy="5366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03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2-NN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9079" y="1339190"/>
            <a:ext cx="8093842" cy="5366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425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3-NN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146" y="1322255"/>
            <a:ext cx="7619708" cy="5366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352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5-NN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9492" y="1339188"/>
            <a:ext cx="7573016" cy="5366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83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the best </a:t>
            </a:r>
            <a:r>
              <a:rPr lang="en-US" i="1" dirty="0" smtClean="0"/>
              <a:t>k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Bias-variance trade-off</a:t>
            </a:r>
          </a:p>
          <a:p>
            <a:endParaRPr lang="en-US" dirty="0"/>
          </a:p>
          <a:p>
            <a:r>
              <a:rPr lang="en-US" b="1" dirty="0" smtClean="0"/>
              <a:t>Large </a:t>
            </a:r>
            <a:r>
              <a:rPr lang="en-US" b="1" i="1" dirty="0" smtClean="0"/>
              <a:t>k</a:t>
            </a:r>
            <a:r>
              <a:rPr lang="en-US" b="1" dirty="0" smtClean="0"/>
              <a:t> </a:t>
            </a:r>
            <a:r>
              <a:rPr lang="en-US" dirty="0" smtClean="0"/>
              <a:t>= predicted label is more stable</a:t>
            </a:r>
          </a:p>
          <a:p>
            <a:r>
              <a:rPr lang="en-US" b="1" dirty="0" smtClean="0"/>
              <a:t>Small </a:t>
            </a:r>
            <a:r>
              <a:rPr lang="en-US" b="1" i="1" dirty="0" smtClean="0"/>
              <a:t>k</a:t>
            </a:r>
            <a:r>
              <a:rPr lang="en-US" dirty="0" smtClean="0"/>
              <a:t> = predicted label is more accurate</a:t>
            </a:r>
          </a:p>
          <a:p>
            <a:endParaRPr lang="en-US" b="1" dirty="0"/>
          </a:p>
          <a:p>
            <a:r>
              <a:rPr lang="en-US" b="1" dirty="0" smtClean="0"/>
              <a:t>Similar to density estimation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942738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1-NN Decision Boundary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666" y="1487488"/>
            <a:ext cx="6069676" cy="516731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7346" y="1487488"/>
            <a:ext cx="3524988" cy="51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701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KNN Decision Boundaries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/>
              <p:cNvSpPr>
                <a:spLocks noGrp="1"/>
              </p:cNvSpPr>
              <p:nvPr>
                <p:ph idx="1"/>
              </p:nvPr>
            </p:nvSpPr>
            <p:spPr>
              <a:xfrm>
                <a:off x="1120000" y="1825624"/>
                <a:ext cx="10233800" cy="5032375"/>
              </a:xfrm>
            </p:spPr>
            <p:txBody>
              <a:bodyPr/>
              <a:lstStyle/>
              <a:p>
                <a:endParaRPr lang="en-US" dirty="0" smtClean="0"/>
              </a:p>
              <a:p>
                <a:endParaRPr lang="en-US" dirty="0"/>
              </a:p>
              <a:p>
                <a:endParaRPr lang="en-US" dirty="0" smtClean="0"/>
              </a:p>
              <a:p>
                <a:endParaRPr lang="en-US" dirty="0"/>
              </a:p>
              <a:p>
                <a:endParaRPr lang="en-US" dirty="0" smtClean="0"/>
              </a:p>
              <a:p>
                <a:endParaRPr lang="en-US" dirty="0"/>
              </a:p>
              <a:p>
                <a:endParaRPr lang="en-US" dirty="0" smtClean="0"/>
              </a:p>
              <a:p>
                <a:endParaRPr lang="en-US" dirty="0"/>
              </a:p>
              <a:p>
                <a:r>
                  <a:rPr lang="en-US" b="1" dirty="0" smtClean="0"/>
                  <a:t>Guarantee: </a:t>
                </a:r>
                <a:r>
                  <a:rPr lang="en-US" dirty="0" smtClean="0"/>
                  <a:t>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𝑛</m:t>
                    </m:r>
                    <m:r>
                      <a:rPr lang="en-US" b="0" i="1" smtClean="0">
                        <a:latin typeface="Cambria Math" charset="0"/>
                      </a:rPr>
                      <m:t> → ∞</m:t>
                    </m:r>
                  </m:oMath>
                </a14:m>
                <a:r>
                  <a:rPr lang="en-US" dirty="0" smtClean="0"/>
                  <a:t>, error rate of 1-NN is never more than 2x optimal error rate</a:t>
                </a:r>
                <a:endParaRPr lang="en-US" dirty="0"/>
              </a:p>
            </p:txBody>
          </p:sp>
        </mc:Choice>
        <mc:Fallback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20000" y="1825624"/>
                <a:ext cx="10233800" cy="5032375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56267"/>
            <a:ext cx="12192000" cy="4298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192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Case Study: Newsgroups Classification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20 Newsgroups</a:t>
            </a:r>
          </a:p>
          <a:p>
            <a:r>
              <a:rPr lang="en-US" dirty="0" smtClean="0"/>
              <a:t>61,118 words</a:t>
            </a:r>
          </a:p>
          <a:p>
            <a:r>
              <a:rPr lang="en-US" dirty="0" smtClean="0"/>
              <a:t>18,774 documents</a:t>
            </a:r>
          </a:p>
          <a:p>
            <a:r>
              <a:rPr lang="en-US" dirty="0" smtClean="0"/>
              <a:t>Class label descriptions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8788" y="1825625"/>
            <a:ext cx="7164677" cy="2861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410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Embeddings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5"/>
            <a:ext cx="3684864" cy="4351338"/>
          </a:xfrm>
        </p:spPr>
        <p:txBody>
          <a:bodyPr/>
          <a:lstStyle/>
          <a:p>
            <a:r>
              <a:rPr lang="en-US" dirty="0" smtClean="0"/>
              <a:t>Again!</a:t>
            </a:r>
          </a:p>
          <a:p>
            <a:r>
              <a:rPr lang="en-US" dirty="0" smtClean="0"/>
              <a:t>MNIST, projected into 2D embedding space</a:t>
            </a:r>
          </a:p>
          <a:p>
            <a:r>
              <a:rPr lang="en-US" dirty="0" smtClean="0"/>
              <a:t>What distribution do these follow?</a:t>
            </a:r>
          </a:p>
          <a:p>
            <a:r>
              <a:rPr lang="en-US" b="1" dirty="0" smtClean="0"/>
              <a:t>Highly nonlinear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4864" y="1825625"/>
            <a:ext cx="7240882" cy="4632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982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Case Study: Newsgroups Classification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Training/Testing</a:t>
            </a:r>
            <a:endParaRPr lang="en-US" dirty="0"/>
          </a:p>
          <a:p>
            <a:pPr lvl="1"/>
            <a:r>
              <a:rPr lang="en-US" dirty="0" smtClean="0"/>
              <a:t>50%-50% randomly split</a:t>
            </a:r>
          </a:p>
          <a:p>
            <a:pPr lvl="1"/>
            <a:r>
              <a:rPr lang="en-US" dirty="0" smtClean="0"/>
              <a:t>10 runs</a:t>
            </a:r>
          </a:p>
          <a:p>
            <a:pPr lvl="1"/>
            <a:r>
              <a:rPr lang="en-US" dirty="0" smtClean="0"/>
              <a:t>Report average results</a:t>
            </a:r>
          </a:p>
          <a:p>
            <a:r>
              <a:rPr lang="en-US" dirty="0" smtClean="0"/>
              <a:t>Evaluation Criteria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4446" y="4178318"/>
            <a:ext cx="7544908" cy="1777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040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Case Study: Newsgroups Classification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5"/>
            <a:ext cx="3570533" cy="4351338"/>
          </a:xfrm>
        </p:spPr>
        <p:txBody>
          <a:bodyPr/>
          <a:lstStyle/>
          <a:p>
            <a:r>
              <a:rPr lang="en-US" dirty="0" smtClean="0"/>
              <a:t>Results in binary class comparisons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0533" y="1298949"/>
            <a:ext cx="7323270" cy="5472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042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Temperature Sensing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5"/>
            <a:ext cx="5941200" cy="4351338"/>
          </a:xfrm>
        </p:spPr>
        <p:txBody>
          <a:bodyPr/>
          <a:lstStyle/>
          <a:p>
            <a:r>
              <a:rPr lang="en-US" dirty="0" smtClean="0"/>
              <a:t>What is the temperature in the room?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4273" y="2353732"/>
            <a:ext cx="2692309" cy="438573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9818" y="1439333"/>
            <a:ext cx="4029138" cy="5300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623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Kernel Regression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4"/>
            <a:ext cx="10233800" cy="5032375"/>
          </a:xfrm>
        </p:spPr>
        <p:txBody>
          <a:bodyPr/>
          <a:lstStyle/>
          <a:p>
            <a:r>
              <a:rPr lang="en-US" dirty="0" smtClean="0"/>
              <a:t>Or “local” regression</a:t>
            </a:r>
          </a:p>
          <a:p>
            <a:endParaRPr lang="en-US" dirty="0"/>
          </a:p>
          <a:p>
            <a:r>
              <a:rPr lang="en-US" dirty="0" err="1" smtClean="0"/>
              <a:t>Nadaraya</a:t>
            </a:r>
            <a:r>
              <a:rPr lang="en-US" dirty="0" smtClean="0"/>
              <a:t>-Watson Kernel Estimator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Weight each training point on distance to test point</a:t>
            </a:r>
          </a:p>
          <a:p>
            <a:r>
              <a:rPr lang="en-US" dirty="0" smtClean="0"/>
              <a:t>Boxcar kernel yields local average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1833" y="202407"/>
            <a:ext cx="3276600" cy="3111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3717" y="3517107"/>
            <a:ext cx="3416300" cy="12573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215467" y="3785785"/>
            <a:ext cx="14337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sz="2800" dirty="0" smtClean="0"/>
              <a:t>…</a:t>
            </a:r>
            <a:r>
              <a:rPr lang="en-US" sz="2800" dirty="0" smtClean="0"/>
              <a:t>where</a:t>
            </a:r>
            <a:endParaRPr lang="en-US" sz="28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4933" y="3412395"/>
            <a:ext cx="5143500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761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Choice of kernel bandwidth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803" b="51032"/>
          <a:stretch/>
        </p:blipFill>
        <p:spPr>
          <a:xfrm>
            <a:off x="3234267" y="1264526"/>
            <a:ext cx="3200400" cy="268094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197" b="51032"/>
          <a:stretch/>
        </p:blipFill>
        <p:spPr>
          <a:xfrm>
            <a:off x="6434667" y="1264527"/>
            <a:ext cx="2815710" cy="268094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965" t="48968"/>
          <a:stretch/>
        </p:blipFill>
        <p:spPr>
          <a:xfrm>
            <a:off x="6300395" y="3945468"/>
            <a:ext cx="2949982" cy="279399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968" r="49035"/>
          <a:stretch/>
        </p:blipFill>
        <p:spPr>
          <a:xfrm>
            <a:off x="3234267" y="3945467"/>
            <a:ext cx="3066128" cy="2793999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9500795" y="3096064"/>
            <a:ext cx="2488005" cy="125580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Choice of </a:t>
            </a:r>
            <a:r>
              <a:rPr lang="en-US" i="1" dirty="0" smtClean="0"/>
              <a:t>kernel</a:t>
            </a:r>
            <a:r>
              <a:rPr lang="en-US" dirty="0" smtClean="0"/>
              <a:t> is not </a:t>
            </a:r>
            <a:r>
              <a:rPr lang="en-US" smtClean="0"/>
              <a:t>terribly important!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854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Kernel Regression as WLS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Weighted Least Squares (WLS) has the form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Compare to </a:t>
            </a:r>
            <a:r>
              <a:rPr lang="en-US" dirty="0" err="1" smtClean="0"/>
              <a:t>Nadaraya</a:t>
            </a:r>
            <a:r>
              <a:rPr lang="en-US" dirty="0" smtClean="0"/>
              <a:t>-Watson form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5"/>
              <p:cNvSpPr>
                <a:spLocks noGrp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:r>
                  <a:rPr lang="en-US" b="1" dirty="0" smtClean="0"/>
                  <a:t>Kernel regression corresponds to locally constant estimator obtained from [locally] weighted least squares</a:t>
                </a:r>
              </a:p>
              <a:p>
                <a:endParaRPr lang="en-US" b="1" dirty="0" smtClean="0"/>
              </a:p>
              <a:p>
                <a:r>
                  <a:rPr lang="en-US" b="1" dirty="0" smtClean="0"/>
                  <a:t>Set</a:t>
                </a:r>
                <a:br>
                  <a:rPr lang="en-US" b="1" dirty="0" smtClean="0"/>
                </a:br>
                <a:r>
                  <a:rPr lang="en-US" b="1" dirty="0" smtClean="0"/>
                  <a:t>where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𝜷</m:t>
                    </m:r>
                  </m:oMath>
                </a14:m>
                <a:r>
                  <a:rPr lang="en-US" b="1" dirty="0" smtClean="0"/>
                  <a:t> is constant</a:t>
                </a:r>
                <a:endParaRPr lang="en-US" b="1" dirty="0"/>
              </a:p>
            </p:txBody>
          </p:sp>
        </mc:Choice>
        <mc:Fallback>
          <p:sp>
            <p:nvSpPr>
              <p:cNvPr id="6" name="Content Placehold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9458" y="2726393"/>
            <a:ext cx="4686300" cy="12573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858" y="4906963"/>
            <a:ext cx="5143500" cy="1270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0533" y="3983693"/>
            <a:ext cx="20193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032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uiExpand="1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Kernel Regression as WLS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2154" y="1690688"/>
            <a:ext cx="3810000" cy="1257300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4373" y="1605493"/>
            <a:ext cx="5143500" cy="1270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2154" y="3487211"/>
            <a:ext cx="5816600" cy="12573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2154" y="5232400"/>
            <a:ext cx="4889500" cy="1257300"/>
          </a:xfrm>
          <a:prstGeom prst="rect">
            <a:avLst/>
          </a:prstGeom>
        </p:spPr>
      </p:pic>
      <p:sp>
        <p:nvSpPr>
          <p:cNvPr id="10" name="Rounded Rectangular Callout 9"/>
          <p:cNvSpPr/>
          <p:nvPr/>
        </p:nvSpPr>
        <p:spPr>
          <a:xfrm>
            <a:off x="5151570" y="2575519"/>
            <a:ext cx="1744134" cy="744937"/>
          </a:xfrm>
          <a:prstGeom prst="wedgeRoundRectCallout">
            <a:avLst>
              <a:gd name="adj1" fmla="val -116949"/>
              <a:gd name="adj2" fmla="val -6986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 </a:t>
            </a:r>
            <a:r>
              <a:rPr lang="en-US" smtClean="0"/>
              <a:t>constant value</a:t>
            </a:r>
            <a:endParaRPr lang="en-US"/>
          </a:p>
        </p:txBody>
      </p:sp>
      <p:sp>
        <p:nvSpPr>
          <p:cNvPr id="11" name="Rounded Rectangular Callout 10"/>
          <p:cNvSpPr/>
          <p:nvPr/>
        </p:nvSpPr>
        <p:spPr>
          <a:xfrm>
            <a:off x="6895704" y="4369534"/>
            <a:ext cx="2515392" cy="1057606"/>
          </a:xfrm>
          <a:prstGeom prst="wedgeRoundRectCallout">
            <a:avLst>
              <a:gd name="adj1" fmla="val -125027"/>
              <a:gd name="adj2" fmla="val -6186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Individual weights have to sum to 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9523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4"/>
            <a:ext cx="10233800" cy="5032375"/>
          </a:xfrm>
        </p:spPr>
        <p:txBody>
          <a:bodyPr>
            <a:normAutofit/>
          </a:bodyPr>
          <a:lstStyle/>
          <a:p>
            <a:r>
              <a:rPr lang="en-US" dirty="0" smtClean="0"/>
              <a:t>Nonparametric places mild assumptions on data; good models for complex data</a:t>
            </a:r>
          </a:p>
          <a:p>
            <a:pPr lvl="1"/>
            <a:r>
              <a:rPr lang="en-US" dirty="0" smtClean="0"/>
              <a:t>Usually requires storing &amp; computing with full dataset</a:t>
            </a:r>
          </a:p>
          <a:p>
            <a:r>
              <a:rPr lang="en-US" dirty="0" smtClean="0"/>
              <a:t>Parametric models rely on very strong, simplistic assumptions</a:t>
            </a:r>
          </a:p>
          <a:p>
            <a:pPr lvl="1"/>
            <a:r>
              <a:rPr lang="en-US" dirty="0" smtClean="0"/>
              <a:t>Once fitted, they are much more efficient with storage and computation</a:t>
            </a:r>
          </a:p>
          <a:p>
            <a:r>
              <a:rPr lang="en-US" dirty="0" smtClean="0"/>
              <a:t>Effects of bin width &amp; kernel bandwidth</a:t>
            </a:r>
          </a:p>
          <a:p>
            <a:pPr lvl="1"/>
            <a:r>
              <a:rPr lang="en-US" dirty="0" smtClean="0"/>
              <a:t>Bias-variance trade-off</a:t>
            </a:r>
          </a:p>
          <a:p>
            <a:r>
              <a:rPr lang="en-US" dirty="0" smtClean="0"/>
              <a:t>KNN classifier</a:t>
            </a:r>
          </a:p>
          <a:p>
            <a:pPr lvl="1"/>
            <a:r>
              <a:rPr lang="en-US" dirty="0" smtClean="0"/>
              <a:t>Non-linear decision boundaries</a:t>
            </a:r>
          </a:p>
          <a:p>
            <a:r>
              <a:rPr lang="en-US" dirty="0" smtClean="0"/>
              <a:t>Kernel regression</a:t>
            </a:r>
          </a:p>
          <a:p>
            <a:pPr lvl="1"/>
            <a:r>
              <a:rPr lang="en-US" dirty="0" smtClean="0"/>
              <a:t>Comparison to weighted least squares</a:t>
            </a:r>
          </a:p>
        </p:txBody>
      </p:sp>
    </p:spTree>
    <p:extLst>
      <p:ext uri="{BB962C8B-B14F-4D97-AF65-F5344CB8AC3E}">
        <p14:creationId xmlns:p14="http://schemas.microsoft.com/office/powerpoint/2010/main" val="944103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Questions?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891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Details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4"/>
            <a:ext cx="10233800" cy="5032375"/>
          </a:xfrm>
        </p:spPr>
        <p:txBody>
          <a:bodyPr>
            <a:normAutofit/>
          </a:bodyPr>
          <a:lstStyle/>
          <a:p>
            <a:r>
              <a:rPr lang="en-US" dirty="0" smtClean="0"/>
              <a:t>How is Assignment 5 going?</a:t>
            </a:r>
          </a:p>
          <a:p>
            <a:endParaRPr lang="en-US" dirty="0" smtClean="0"/>
          </a:p>
          <a:p>
            <a:r>
              <a:rPr lang="en-US" dirty="0" smtClean="0"/>
              <a:t>How are the projects going?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Workshop 8 on </a:t>
            </a:r>
            <a:r>
              <a:rPr lang="en-US" dirty="0" err="1" smtClean="0"/>
              <a:t>Autoencoders</a:t>
            </a:r>
            <a:r>
              <a:rPr lang="en-US" dirty="0" smtClean="0"/>
              <a:t> tomorrow!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5300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Nonparametric Statistics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Typically very few, if any, distributional assumptions</a:t>
            </a:r>
          </a:p>
          <a:p>
            <a:r>
              <a:rPr lang="en-US" dirty="0" smtClean="0"/>
              <a:t>Usually requires more data</a:t>
            </a:r>
          </a:p>
          <a:p>
            <a:r>
              <a:rPr lang="en-US" dirty="0" smtClean="0"/>
              <a:t>Let number of parameters scale with the data</a:t>
            </a:r>
          </a:p>
          <a:p>
            <a:endParaRPr lang="en-US" dirty="0"/>
          </a:p>
          <a:p>
            <a:r>
              <a:rPr lang="en-US" b="1" dirty="0" smtClean="0"/>
              <a:t>Today</a:t>
            </a:r>
          </a:p>
          <a:p>
            <a:pPr lvl="1"/>
            <a:r>
              <a:rPr lang="en-US" dirty="0" smtClean="0"/>
              <a:t>Kernel density estimation</a:t>
            </a:r>
          </a:p>
          <a:p>
            <a:pPr lvl="1"/>
            <a:r>
              <a:rPr lang="en-US" dirty="0" smtClean="0"/>
              <a:t>K-nearest neighbors classification</a:t>
            </a:r>
          </a:p>
          <a:p>
            <a:pPr lvl="1"/>
            <a:r>
              <a:rPr lang="en-US" dirty="0" smtClean="0"/>
              <a:t>Kernel regression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9545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4"/>
            <a:ext cx="10233800" cy="5032375"/>
          </a:xfrm>
        </p:spPr>
        <p:txBody>
          <a:bodyPr>
            <a:normAutofit/>
          </a:bodyPr>
          <a:lstStyle/>
          <a:p>
            <a:r>
              <a:rPr lang="en-US" dirty="0" smtClean="0"/>
              <a:t>“All </a:t>
            </a:r>
            <a:r>
              <a:rPr lang="en-US" dirty="0"/>
              <a:t>of Nonparametric Statistics”, </a:t>
            </a:r>
            <a:r>
              <a:rPr lang="en-US" dirty="0">
                <a:hlinkClick r:id="rId2"/>
              </a:rPr>
              <a:t>http://www.stat.cmu.edu/~</a:t>
            </a:r>
            <a:r>
              <a:rPr lang="en-US" dirty="0" smtClean="0">
                <a:hlinkClick r:id="rId2"/>
              </a:rPr>
              <a:t>larry/all-of-nonpar/index.html</a:t>
            </a:r>
            <a:r>
              <a:rPr lang="en-US" dirty="0" smtClean="0"/>
              <a:t> 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032948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Density Estimation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1" y="1825624"/>
            <a:ext cx="4832272" cy="5032375"/>
          </a:xfrm>
        </p:spPr>
        <p:txBody>
          <a:bodyPr/>
          <a:lstStyle/>
          <a:p>
            <a:r>
              <a:rPr lang="en-US" dirty="0" smtClean="0"/>
              <a:t>You’ve done this before—histograms!</a:t>
            </a:r>
          </a:p>
          <a:p>
            <a:r>
              <a:rPr lang="en-US" dirty="0" smtClean="0"/>
              <a:t>Partition feature space into distinct bins with specified widths and count number of observations </a:t>
            </a:r>
            <a:r>
              <a:rPr lang="en-US" i="1" dirty="0" err="1" smtClean="0"/>
              <a:t>n</a:t>
            </a:r>
            <a:r>
              <a:rPr lang="en-US" i="1" baseline="-25000" dirty="0" err="1" smtClean="0"/>
              <a:t>i</a:t>
            </a:r>
            <a:r>
              <a:rPr lang="en-US" dirty="0" smtClean="0"/>
              <a:t> in each bin</a:t>
            </a:r>
          </a:p>
          <a:p>
            <a:endParaRPr lang="en-US" dirty="0" smtClean="0"/>
          </a:p>
          <a:p>
            <a:r>
              <a:rPr lang="en-US" dirty="0" smtClean="0"/>
              <a:t>Same width is often used for all bins</a:t>
            </a:r>
          </a:p>
          <a:p>
            <a:r>
              <a:rPr lang="en-US" dirty="0" smtClean="0"/>
              <a:t>Bin width acts as </a:t>
            </a:r>
            <a:r>
              <a:rPr lang="en-US" b="1" dirty="0" smtClean="0"/>
              <a:t>smoothing parameter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272" y="1368954"/>
            <a:ext cx="6116962" cy="507841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0453" y="4326466"/>
            <a:ext cx="2684746" cy="650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0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 smtClean="0"/>
                  <a:t>Effect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Δ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120000" y="1825625"/>
                <a:ext cx="6080902" cy="4351338"/>
              </a:xfrm>
            </p:spPr>
            <p:txBody>
              <a:bodyPr/>
              <a:lstStyle/>
              <a:p>
                <a:r>
                  <a:rPr lang="en-US" dirty="0" smtClean="0"/>
                  <a:t># of bins = 1/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latin typeface="Cambria Math" charset="0"/>
                        <a:ea typeface="Cambria Math" charset="0"/>
                        <a:cs typeface="Cambria Math" charset="0"/>
                      </a:rPr>
                      <m:t>Δ</m:t>
                    </m:r>
                  </m:oMath>
                </a14:m>
                <a:endParaRPr lang="en-US" dirty="0" smtClean="0"/>
              </a:p>
              <a:p>
                <a:endParaRPr lang="en-US" dirty="0"/>
              </a:p>
              <a:p>
                <a:endParaRPr lang="en-US" dirty="0" smtClean="0"/>
              </a:p>
              <a:p>
                <a:endParaRPr lang="en-US" dirty="0" smtClean="0"/>
              </a:p>
              <a:p>
                <a:endParaRPr lang="en-US" dirty="0" smtClean="0"/>
              </a:p>
              <a:p>
                <a:r>
                  <a:rPr lang="en-US" dirty="0" smtClean="0"/>
                  <a:t>Bias of histogram density estimate</a:t>
                </a: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20000" y="1825625"/>
                <a:ext cx="6080902" cy="4351338"/>
              </a:xfr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902" y="1134269"/>
            <a:ext cx="4889500" cy="32639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6886" y="2363788"/>
            <a:ext cx="3606800" cy="838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4901" y="3318669"/>
            <a:ext cx="4991100" cy="10795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53" y="4951413"/>
            <a:ext cx="5143500" cy="939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950619"/>
            <a:ext cx="5740400" cy="11303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6163469"/>
            <a:ext cx="1270000" cy="4699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ounded Rectangular Callout 9"/>
              <p:cNvSpPr/>
              <p:nvPr/>
            </p:nvSpPr>
            <p:spPr>
              <a:xfrm>
                <a:off x="6674006" y="6075628"/>
                <a:ext cx="5162393" cy="742156"/>
              </a:xfrm>
              <a:prstGeom prst="wedgeRoundRectCallout">
                <a:avLst>
                  <a:gd name="adj1" fmla="val 18985"/>
                  <a:gd name="adj2" fmla="val -104060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Assuming density is roughly constant in each bin (roughly true, 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latin typeface="Cambria Math" charset="0"/>
                        <a:ea typeface="Cambria Math" charset="0"/>
                        <a:cs typeface="Cambria Math" charset="0"/>
                      </a:rPr>
                      <m:t>Δ</m:t>
                    </m:r>
                  </m:oMath>
                </a14:m>
                <a:r>
                  <a:rPr lang="en-US" dirty="0" smtClean="0"/>
                  <a:t> is small)</a:t>
                </a:r>
                <a:endParaRPr lang="en-US" dirty="0"/>
              </a:p>
            </p:txBody>
          </p:sp>
        </mc:Choice>
        <mc:Fallback>
          <p:sp>
            <p:nvSpPr>
              <p:cNvPr id="10" name="Rounded Rectangular Callout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4006" y="6075628"/>
                <a:ext cx="5162393" cy="742156"/>
              </a:xfrm>
              <a:prstGeom prst="wedgeRoundRectCallout">
                <a:avLst>
                  <a:gd name="adj1" fmla="val 18985"/>
                  <a:gd name="adj2" fmla="val -104060"/>
                  <a:gd name="adj3" fmla="val 16667"/>
                </a:avLst>
              </a:prstGeom>
              <a:blipFill rotWithShape="0">
                <a:blip r:embed="rId10"/>
                <a:stretch>
                  <a:fillRect b="-42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9398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0" grpId="0" animBg="1"/>
      <p:bldP spid="10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Bias-Variance Trade-off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120000" y="1825625"/>
                <a:ext cx="10233800" cy="5016926"/>
              </a:xfrm>
            </p:spPr>
            <p:txBody>
              <a:bodyPr/>
              <a:lstStyle/>
              <a:p>
                <a:r>
                  <a:rPr lang="en-US" dirty="0" smtClean="0"/>
                  <a:t>Choice of # of bins</a:t>
                </a:r>
              </a:p>
              <a:p>
                <a:pPr lvl="1"/>
                <a:r>
                  <a:rPr lang="en-US" dirty="0" smtClean="0"/>
                  <a:t>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latin typeface="Cambria Math" charset="0"/>
                        <a:ea typeface="Cambria Math" charset="0"/>
                        <a:cs typeface="Cambria Math" charset="0"/>
                      </a:rPr>
                      <m:t>Δ</m:t>
                    </m:r>
                  </m:oMath>
                </a14:m>
                <a:r>
                  <a:rPr lang="en-US" dirty="0" smtClean="0"/>
                  <a:t> is small</a:t>
                </a:r>
              </a:p>
              <a:p>
                <a:pPr lvl="1"/>
                <a:r>
                  <a:rPr lang="en-US" dirty="0" smtClean="0"/>
                  <a:t>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latin typeface="Cambria Math" charset="0"/>
                        <a:ea typeface="Cambria Math" charset="0"/>
                        <a:cs typeface="Cambria Math" charset="0"/>
                      </a:rPr>
                      <m:t>Δ</m:t>
                    </m:r>
                  </m:oMath>
                </a14:m>
                <a:r>
                  <a:rPr lang="en-US" dirty="0" smtClean="0"/>
                  <a:t> is large</a:t>
                </a:r>
              </a:p>
              <a:p>
                <a:endParaRPr lang="en-US" dirty="0"/>
              </a:p>
              <a:p>
                <a:r>
                  <a:rPr lang="en-US" b="1" dirty="0" smtClean="0"/>
                  <a:t>Bias</a:t>
                </a:r>
                <a:r>
                  <a:rPr lang="en-US" dirty="0" smtClean="0"/>
                  <a:t>: how close is mean of estimate to the truth</a:t>
                </a:r>
              </a:p>
              <a:p>
                <a:r>
                  <a:rPr lang="en-US" b="1" dirty="0" smtClean="0"/>
                  <a:t>Variance</a:t>
                </a:r>
                <a:r>
                  <a:rPr lang="en-US" dirty="0" smtClean="0"/>
                  <a:t>: how much does estimate vary around the mean</a:t>
                </a: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20000" y="1825625"/>
                <a:ext cx="10233800" cy="5016926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79999"/>
            <a:ext cx="12192000" cy="176255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2191280"/>
            <a:ext cx="2895600" cy="4699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2714096"/>
            <a:ext cx="2895600" cy="469900"/>
          </a:xfrm>
          <a:prstGeom prst="rect">
            <a:avLst/>
          </a:prstGeom>
        </p:spPr>
      </p:pic>
      <p:sp>
        <p:nvSpPr>
          <p:cNvPr id="7" name="Rounded Rectangular Callout 6"/>
          <p:cNvSpPr/>
          <p:nvPr/>
        </p:nvSpPr>
        <p:spPr>
          <a:xfrm>
            <a:off x="8663800" y="888018"/>
            <a:ext cx="2575700" cy="1303262"/>
          </a:xfrm>
          <a:prstGeom prst="wedgeRoundRectCallout">
            <a:avLst>
              <a:gd name="adj1" fmla="val -88027"/>
              <a:gd name="adj2" fmla="val 6084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 smtClean="0"/>
              <a:t>p(x)</a:t>
            </a:r>
            <a:r>
              <a:rPr lang="en-US" dirty="0" smtClean="0"/>
              <a:t> approximately constant per bin</a:t>
            </a:r>
            <a:endParaRPr lang="en-US" i="1" dirty="0"/>
          </a:p>
        </p:txBody>
      </p:sp>
      <p:sp>
        <p:nvSpPr>
          <p:cNvPr id="8" name="Rounded Rectangular Callout 7"/>
          <p:cNvSpPr/>
          <p:nvPr/>
        </p:nvSpPr>
        <p:spPr>
          <a:xfrm>
            <a:off x="8663800" y="2339975"/>
            <a:ext cx="2575700" cy="1303262"/>
          </a:xfrm>
          <a:prstGeom prst="wedgeRoundRectCallout">
            <a:avLst>
              <a:gd name="adj1" fmla="val -88684"/>
              <a:gd name="adj2" fmla="val -541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More data per bin stabilizes estimate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6388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 animBg="1"/>
      <p:bldP spid="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Bias-Variance Trade-off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1200" y="1244600"/>
            <a:ext cx="5689600" cy="561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389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8330886" y="365124"/>
            <a:ext cx="3606800" cy="13255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Choice of number of bins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0886" y="608806"/>
            <a:ext cx="3606800" cy="838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216" y="2032000"/>
            <a:ext cx="5603869" cy="465243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7140" y="2032000"/>
            <a:ext cx="4751632" cy="4652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5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theme/theme1.xml><?xml version="1.0" encoding="utf-8"?>
<a:theme xmlns:a="http://schemas.openxmlformats.org/drawingml/2006/main" name="Depth">
  <a:themeElements>
    <a:clrScheme name="Depth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Depth">
      <a:maj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Depth</Template>
  <TotalTime>893</TotalTime>
  <Words>823</Words>
  <Application>Microsoft Macintosh PowerPoint</Application>
  <PresentationFormat>Widescreen</PresentationFormat>
  <Paragraphs>201</Paragraphs>
  <Slides>40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6" baseType="lpstr">
      <vt:lpstr>Calibri</vt:lpstr>
      <vt:lpstr>Cambria Math</vt:lpstr>
      <vt:lpstr>Corbel</vt:lpstr>
      <vt:lpstr>Mangal</vt:lpstr>
      <vt:lpstr>Arial</vt:lpstr>
      <vt:lpstr>Depth</vt:lpstr>
      <vt:lpstr>Kernel Methods</vt:lpstr>
      <vt:lpstr>Parametric Statistics</vt:lpstr>
      <vt:lpstr>Embeddings</vt:lpstr>
      <vt:lpstr>Nonparametric Statistics</vt:lpstr>
      <vt:lpstr>Density Estimation</vt:lpstr>
      <vt:lpstr>Effect of Δ</vt:lpstr>
      <vt:lpstr>Bias-Variance Trade-off</vt:lpstr>
      <vt:lpstr>Bias-Variance Trade-off</vt:lpstr>
      <vt:lpstr>Choice of number of bins</vt:lpstr>
      <vt:lpstr>Kernel Density Estimation</vt:lpstr>
      <vt:lpstr>Kernel Density Estimation</vt:lpstr>
      <vt:lpstr>Kernel Density Estimation</vt:lpstr>
      <vt:lpstr>Kernels</vt:lpstr>
      <vt:lpstr>Choice of kernel bandwidth</vt:lpstr>
      <vt:lpstr>Histograms versus KDE</vt:lpstr>
      <vt:lpstr>KNN Density Estimation</vt:lpstr>
      <vt:lpstr>KNN Density Estimation</vt:lpstr>
      <vt:lpstr>KNN Classification</vt:lpstr>
      <vt:lpstr>KNN Classification</vt:lpstr>
      <vt:lpstr>KNN Classification</vt:lpstr>
      <vt:lpstr>KNN Classification</vt:lpstr>
      <vt:lpstr>1-NN</vt:lpstr>
      <vt:lpstr>2-NN</vt:lpstr>
      <vt:lpstr>3-NN</vt:lpstr>
      <vt:lpstr>5-NN</vt:lpstr>
      <vt:lpstr>What is the best k?</vt:lpstr>
      <vt:lpstr>1-NN Decision Boundary</vt:lpstr>
      <vt:lpstr>KNN Decision Boundaries</vt:lpstr>
      <vt:lpstr>Case Study: Newsgroups Classification</vt:lpstr>
      <vt:lpstr>Case Study: Newsgroups Classification</vt:lpstr>
      <vt:lpstr>Case Study: Newsgroups Classification</vt:lpstr>
      <vt:lpstr>Temperature Sensing</vt:lpstr>
      <vt:lpstr>Kernel Regression</vt:lpstr>
      <vt:lpstr>Choice of kernel bandwidth</vt:lpstr>
      <vt:lpstr>Kernel Regression as WLS</vt:lpstr>
      <vt:lpstr>Kernel Regression as WLS</vt:lpstr>
      <vt:lpstr>Summary</vt:lpstr>
      <vt:lpstr>Questions?</vt:lpstr>
      <vt:lpstr>Course Details</vt:lpstr>
      <vt:lpstr>References</vt:lpstr>
    </vt:vector>
  </TitlesOfParts>
  <Company/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Dictionary Learning</dc:title>
  <dc:creator>Shannon Quinn</dc:creator>
  <cp:lastModifiedBy>Shannon Quinn</cp:lastModifiedBy>
  <cp:revision>142</cp:revision>
  <dcterms:created xsi:type="dcterms:W3CDTF">2017-09-09T20:28:18Z</dcterms:created>
  <dcterms:modified xsi:type="dcterms:W3CDTF">2017-10-21T18:35:17Z</dcterms:modified>
</cp:coreProperties>
</file>